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4" r:id="rId19"/>
    <p:sldId id="275" r:id="rId20"/>
    <p:sldId id="273" r:id="rId21"/>
    <p:sldId id="276" r:id="rId22"/>
    <p:sldId id="277" r:id="rId23"/>
    <p:sldId id="279" r:id="rId24"/>
    <p:sldId id="280" r:id="rId25"/>
    <p:sldId id="284" r:id="rId26"/>
    <p:sldId id="281" r:id="rId27"/>
    <p:sldId id="285" r:id="rId28"/>
    <p:sldId id="282" r:id="rId29"/>
    <p:sldId id="286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4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8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34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80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4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7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7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6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2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2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9804-7DBA-4D70-A475-56B0D2F1825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41B6-E18A-4A95-A152-894FE97C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708" y="365126"/>
            <a:ext cx="7725641" cy="581183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Лекция  </a:t>
            </a:r>
            <a:r>
              <a:rPr lang="ru-RU" b="1" dirty="0"/>
              <a:t>12.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Тема: «Плотные </a:t>
            </a:r>
            <a:r>
              <a:rPr lang="ru-RU" b="1" dirty="0"/>
              <a:t>волокнистые соединительные ткани. Соединительные ткани со специальными </a:t>
            </a:r>
            <a:r>
              <a:rPr lang="ru-RU" b="1" dirty="0" smtClean="0"/>
              <a:t>свойствами»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420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08768" cy="18516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Подошвенная фасция или апоневроз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самая длинная и мощная связка. Она соединяет пяточную кость и основания пальцев, поддерживает свод и обеспечивает гибкость стопы.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лантарный фасциит стопы: симптомы и лечение, как лечить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6" y="2327564"/>
            <a:ext cx="5462336" cy="314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Плантарный фасциит стопы: симптомы и лечение, как лечить ..."/>
          <p:cNvSpPr>
            <a:spLocks noChangeAspect="1" noChangeArrowheads="1"/>
          </p:cNvSpPr>
          <p:nvPr/>
        </p:nvSpPr>
        <p:spPr bwMode="auto">
          <a:xfrm>
            <a:off x="1378739" y="-209770"/>
            <a:ext cx="372733" cy="3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6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54732" cy="6229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живота (апоневроз)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брюшного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пресса между прямыми мышцами. Она проходит строго вертикально по оси тела человека от лобковой кости до солнечного сплетения. В норме ширина апоневроза может колебаться в пределах 3-7 см и при таких показателях не дает органам брюшной полости выступать за пределы брюшной стенки. Под влиянием некоторых факторов тонкие сухожильные соединения могут ослабевать и расходиться, вследствие чего развивается такая патология, как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грыжа белой линии живота.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new.nmicr.ru/wp-content/uploads/2022/04/gryzha-beloj-linii-zhivo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623456"/>
            <a:ext cx="3532909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Соединительные ткани со специальными свойствами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преобладанием однородных клеток. Относятся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жировая, ретикулярная и слизистая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0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88876" cy="29989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Ретикулярная ткань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665018"/>
            <a:ext cx="7988877" cy="55119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сетевидное строение. Образована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отростчатыми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ретикулярными клетками и ретикулярными 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аргирофильными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волокнами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связаны с ретикулярными волокнами и друг с другом посредством цитоплазматических отростков, образуя трехмерную сеть.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Ретикулярные волокна – продукт синтеза ретикулярных клеток.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ретикулярные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преколлагеновые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ретикулярные волокна содержат коллаген III типа, содержат в высокой концентрации серу, липиды, углеводы.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четко выраженную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растяжимости занимают промежуточное положение между коллагеновыми и эластическими волокнами.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Преколлагеновые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– начальная форма образования коллагеновых волокон в эмбриогенезе и при регенерации.</a:t>
            </a:r>
          </a:p>
        </p:txBody>
      </p:sp>
    </p:spTree>
    <p:extLst>
      <p:ext uri="{BB962C8B-B14F-4D97-AF65-F5344CB8AC3E}">
        <p14:creationId xmlns:p14="http://schemas.microsoft.com/office/powerpoint/2010/main" val="49449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Гистология. Виды тканей -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" y="365126"/>
            <a:ext cx="8790184" cy="492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3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Ретикулярная ткань: схема строения (слева) и микрофотография (окрашивание солями серебра)</a:t>
            </a:r>
          </a:p>
        </p:txBody>
      </p:sp>
      <p:pic>
        <p:nvPicPr>
          <p:cNvPr id="9218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0" y="2272145"/>
            <a:ext cx="7506559" cy="281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6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Соединительная ткань - online presen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3" y="263236"/>
            <a:ext cx="8046114" cy="60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4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9490"/>
            <a:ext cx="7886700" cy="70658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ткань.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36073"/>
            <a:ext cx="7886700" cy="50408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– скопление жировых клеток. Различают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белую и бурую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жировую ткань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жировая ткань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располагается под кожей, особенно в нижней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брюшной стенки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ягодицах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бедрах, образуя подкожный жировой слой.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более или менее отчетливо делится прослойками рыхлой соединительной ткани 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долек жировые клетки довольно плотно прилегают друг к другу. В узких пространствах между ними располагаются фибробласты, лимфоидные элементы, тканевые базофилы.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жировыми клетками во всех направлениях ориентированы коллагеновые волокна.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прослойках рыхлой волокнистой соединительной ткани располагаются кровеносные и лимфатические капилляры.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19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722" y="547242"/>
            <a:ext cx="3238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Жировая</a:t>
            </a:r>
            <a:r>
              <a:rPr sz="3600" spc="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565274"/>
            <a:ext cx="37115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белая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жировая</a:t>
            </a:r>
            <a:r>
              <a:rPr sz="16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99"/>
                </a:solidFill>
                <a:latin typeface="Arial"/>
                <a:cs typeface="Arial"/>
              </a:rPr>
              <a:t>ткань</a:t>
            </a:r>
            <a:endParaRPr sz="1600" dirty="0">
              <a:latin typeface="Arial"/>
              <a:cs typeface="Arial"/>
            </a:endParaRPr>
          </a:p>
          <a:p>
            <a:pPr marL="68580">
              <a:lnSpc>
                <a:spcPts val="1730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есть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везде</a:t>
            </a:r>
            <a:endParaRPr sz="1600" dirty="0">
              <a:latin typeface="Microsoft Sans Serif"/>
              <a:cs typeface="Microsoft Sans Serif"/>
            </a:endParaRPr>
          </a:p>
          <a:p>
            <a:pPr marL="354965" marR="206375">
              <a:lnSpc>
                <a:spcPct val="80000"/>
              </a:lnSpc>
              <a:spcBef>
                <a:spcPts val="195"/>
              </a:spcBef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белые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жировые</a:t>
            </a:r>
            <a:r>
              <a:rPr sz="1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1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(белые адипоциты)</a:t>
            </a:r>
            <a:endParaRPr sz="1600" dirty="0">
              <a:latin typeface="Arial"/>
              <a:cs typeface="Arial"/>
            </a:endParaRPr>
          </a:p>
          <a:p>
            <a:pPr marL="354965">
              <a:lnSpc>
                <a:spcPts val="1345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цитоплазме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имеется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одна</a:t>
            </a:r>
            <a:endParaRPr sz="1600" dirty="0">
              <a:latin typeface="Microsoft Sans Serif"/>
              <a:cs typeface="Microsoft Sans Serif"/>
            </a:endParaRPr>
          </a:p>
          <a:p>
            <a:pPr marL="354965">
              <a:lnSpc>
                <a:spcPts val="1535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большая</a:t>
            </a:r>
            <a:r>
              <a:rPr sz="1600" spc="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капля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жира,</a:t>
            </a:r>
            <a:r>
              <a:rPr sz="16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а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ядро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endParaRPr sz="1600" dirty="0">
              <a:latin typeface="Microsoft Sans Serif"/>
              <a:cs typeface="Microsoft Sans Serif"/>
            </a:endParaRPr>
          </a:p>
          <a:p>
            <a:pPr marL="354965">
              <a:lnSpc>
                <a:spcPts val="1730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органоиды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оттеснены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к</a:t>
            </a:r>
            <a:r>
              <a:rPr sz="16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периферии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003" y="95503"/>
            <a:ext cx="364617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бурая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жировая</a:t>
            </a:r>
            <a:r>
              <a:rPr sz="16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ткань</a:t>
            </a:r>
            <a:endParaRPr sz="1600">
              <a:latin typeface="Arial"/>
              <a:cs typeface="Arial"/>
            </a:endParaRPr>
          </a:p>
          <a:p>
            <a:pPr marL="355600" indent="-287020">
              <a:lnSpc>
                <a:spcPct val="80000"/>
              </a:lnSpc>
              <a:spcBef>
                <a:spcPts val="385"/>
              </a:spcBef>
            </a:pP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между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лопатками,</a:t>
            </a:r>
            <a:r>
              <a:rPr sz="16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около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почек,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около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щитовидной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железы</a:t>
            </a:r>
            <a:endParaRPr sz="1600">
              <a:latin typeface="Microsoft Sans Serif"/>
              <a:cs typeface="Microsoft Sans Serif"/>
            </a:endParaRPr>
          </a:p>
          <a:p>
            <a:pPr marL="355600" marR="59055" indent="-342900">
              <a:lnSpc>
                <a:spcPts val="1540"/>
              </a:lnSpc>
              <a:spcBef>
                <a:spcPts val="370"/>
              </a:spcBef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бурой</a:t>
            </a:r>
            <a:r>
              <a:rPr sz="16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жировой</a:t>
            </a:r>
            <a:r>
              <a:rPr sz="16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много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у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плодов,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после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рождения ее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количество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сильно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уменьшается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5703" y="1412570"/>
            <a:ext cx="71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8603" y="1607947"/>
            <a:ext cx="3488690" cy="8540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354965">
              <a:lnSpc>
                <a:spcPct val="80000"/>
              </a:lnSpc>
              <a:spcBef>
                <a:spcPts val="480"/>
              </a:spcBef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бурые</a:t>
            </a:r>
            <a:r>
              <a:rPr sz="1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жировые</a:t>
            </a:r>
            <a:r>
              <a:rPr sz="16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16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(бурые адипоциты)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3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цитоплазме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много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мелких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капелек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жира,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имеется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много</a:t>
            </a: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митохондрий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3003" y="2437002"/>
            <a:ext cx="3827779" cy="1634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173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бурый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цвет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</a:t>
            </a:r>
            <a:r>
              <a:rPr sz="16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за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счет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большого</a:t>
            </a:r>
            <a:endParaRPr sz="1600">
              <a:latin typeface="Microsoft Sans Serif"/>
              <a:cs typeface="Microsoft Sans Serif"/>
            </a:endParaRPr>
          </a:p>
          <a:p>
            <a:pPr marL="355600" marR="320040">
              <a:lnSpc>
                <a:spcPct val="80000"/>
              </a:lnSpc>
              <a:spcBef>
                <a:spcPts val="190"/>
              </a:spcBef>
            </a:pP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количества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железосодержащих пигментов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цитохромов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в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митохондриях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бурых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адипоцитов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окисляются</a:t>
            </a:r>
            <a:r>
              <a:rPr sz="1600" spc="-9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как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жирные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кислоты, функция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бурой</a:t>
            </a: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жировой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</a:t>
            </a: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теплопродукция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регуляция термогенеза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226" y="4149661"/>
            <a:ext cx="2501900" cy="25702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3789426"/>
            <a:ext cx="4608449" cy="23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8557" y="482930"/>
            <a:ext cx="1646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Белая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8983" y="482930"/>
            <a:ext cx="1599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Microsoft Sans Serif"/>
                <a:cs typeface="Microsoft Sans Serif"/>
              </a:rPr>
              <a:t>Бурая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16176"/>
            <a:ext cx="4356100" cy="3419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601" y="1916176"/>
            <a:ext cx="4572000" cy="34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Плотные волокнистые соединительные     ткани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волокнистые соединительные ткани характеризуются относительно большим количеством плотно расположенных волокон и незначительным количеством клеток и аморфного вещества.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расположения волокнистых структур различают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плотную неоформленную и плотную оформленную ткани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Плотная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неоформленная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соединительная ткань характеризуется неупорядоченным расположением волокон.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плотной оформленной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соединительной ткани расположение волокон строго упорядоченно. Оформленная волокнистая соединительная ткань встречается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сухожилиях, связках, фиброзных мембранах.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16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021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Слизистая ткань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05345"/>
            <a:ext cx="7886700" cy="497161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слизистой ткани образован пупочный канатик.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представлены гетерогенной группой клеток, дифференцирующихся из мезенхимы.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фибробласты,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миофибробласты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гладкие мышечные клетки.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виментин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актин, миозин.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Синтезируют также коллаген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типа, характерный для базальных мембран.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гепаринсульфат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межклеточном веществе много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что обуславливает желеобразную консистенцию ткани.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4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44296" cy="17961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ПУПОЧНОМ КАНАТИКЕ проходят 2 артерии и 1 вена. Основу его составляет слизистая соединительная ткань со специальными свойствами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студень). В этой ткани содержится большое кол-во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обладающей гидрофильными свойствами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пупочный канатик покрыт амниотической оболочкой.</a:t>
            </a:r>
          </a:p>
        </p:txBody>
      </p:sp>
      <p:pic>
        <p:nvPicPr>
          <p:cNvPr id="12292" name="Picture 4" descr="Пупочный канатик: строение, размеры и фун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9" y="2022763"/>
            <a:ext cx="5838728" cy="43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1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31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ткани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28255"/>
            <a:ext cx="7886700" cy="52902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– разновидность соединительной ткани с выраженными опорной, механической функциями, обусловленными наличием плотного межклеточного вещества.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хрящевые, костные ткани, цемент и дентин зуба. Кроме опорной функции принимают участие в водно-солевом обмене.</a:t>
            </a:r>
          </a:p>
          <a:p>
            <a:pPr algn="just"/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Хрящевые ткани.</a:t>
            </a:r>
          </a:p>
          <a:p>
            <a:pPr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клеток – </a:t>
            </a:r>
            <a:r>
              <a:rPr lang="ru-RU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хондроцитов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хондробластов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большого количества межклеточного гидрофильного вещества, отличающегося упругостью. В свежей хрящевой ткани содержится 70-80% воды, 10-15% органических веществ и 4-7% минеральных веществ. От 50 до 70% сухого вещества составляет коллаген.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хрящевая ткань не имеет кровеносных сосудов, питание осуществляется путем диффузии из надхрящницы.</a:t>
            </a:r>
          </a:p>
          <a:p>
            <a:pPr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коллагеновую, эластическую и волокнистую хрящевые ткани по структурно-функциональным характеристикам межклеточного вещества и степени содержания и соотношения коллагеновых и эластических волокон.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16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120840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ХРЯЩЕВАЯ</a:t>
            </a:r>
            <a:r>
              <a:rPr sz="4400" spc="-25" dirty="0"/>
              <a:t> </a:t>
            </a:r>
            <a:r>
              <a:rPr sz="4400" spc="-10" dirty="0"/>
              <a:t>ТКАНЬ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105996"/>
            <a:ext cx="7889240" cy="32245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894"/>
              </a:spcBef>
              <a:buFont typeface="Microsoft Sans Serif"/>
              <a:buChar char="•"/>
              <a:tabLst>
                <a:tab pos="622300" algn="l"/>
              </a:tabLst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3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ВИДА</a:t>
            </a:r>
            <a:r>
              <a:rPr sz="32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ХРЯЩА:</a:t>
            </a:r>
            <a:endParaRPr sz="3200" dirty="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10033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ГИАЛИНОВЫЙ,</a:t>
            </a:r>
            <a:endParaRPr sz="2800" dirty="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10033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ЭЛАСТИЧЕСКИЙ</a:t>
            </a:r>
            <a:endParaRPr sz="2800" dirty="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10033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ВОЛОКНИСТЫЙ</a:t>
            </a:r>
            <a:endParaRPr sz="2800" dirty="0">
              <a:latin typeface="Arial"/>
              <a:cs typeface="Arial"/>
            </a:endParaRPr>
          </a:p>
          <a:p>
            <a:pPr marL="622300" marR="5080" indent="-610235">
              <a:lnSpc>
                <a:spcPct val="100000"/>
              </a:lnSpc>
              <a:spcBef>
                <a:spcPts val="755"/>
              </a:spcBef>
              <a:buFont typeface="Microsoft Sans Serif"/>
              <a:buChar char="•"/>
              <a:tabLst>
                <a:tab pos="622300" algn="l"/>
              </a:tabLst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отличаются</a:t>
            </a:r>
            <a:r>
              <a:rPr sz="32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друг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от</a:t>
            </a:r>
            <a:r>
              <a:rPr sz="32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друга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99"/>
                </a:solidFill>
                <a:latin typeface="Arial"/>
                <a:cs typeface="Arial"/>
              </a:rPr>
              <a:t>по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строению</a:t>
            </a:r>
            <a:r>
              <a:rPr sz="32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межклеточного</a:t>
            </a:r>
            <a:r>
              <a:rPr sz="32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вещества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74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278638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КЛЕТКИ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2514"/>
            <a:ext cx="5424805" cy="455104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spcBef>
                <a:spcPts val="5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хондробласты</a:t>
            </a:r>
            <a:r>
              <a:rPr sz="18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8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менее</a:t>
            </a:r>
            <a:r>
              <a:rPr sz="18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дифференцированные </a:t>
            </a:r>
            <a:r>
              <a:rPr sz="18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</a:t>
            </a:r>
            <a:r>
              <a:rPr sz="1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хрящевой</a:t>
            </a:r>
            <a:r>
              <a:rPr sz="18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ткани,</a:t>
            </a:r>
            <a:r>
              <a:rPr sz="18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18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endParaRPr sz="1800" dirty="0">
              <a:latin typeface="Microsoft Sans Serif"/>
              <a:cs typeface="Microsoft Sans Serif"/>
            </a:endParaRPr>
          </a:p>
          <a:p>
            <a:pPr marL="355600">
              <a:lnSpc>
                <a:spcPts val="1745"/>
              </a:lnSpc>
            </a:pP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недифференцированных </a:t>
            </a:r>
            <a:r>
              <a:rPr sz="1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</a:t>
            </a:r>
            <a:r>
              <a:rPr sz="18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мезенхимы;</a:t>
            </a:r>
            <a:endParaRPr sz="1800" dirty="0">
              <a:latin typeface="Microsoft Sans Serif"/>
              <a:cs typeface="Microsoft Sans Serif"/>
            </a:endParaRPr>
          </a:p>
          <a:p>
            <a:pPr marL="756285" marR="571500" lvl="1" indent="-287020">
              <a:lnSpc>
                <a:spcPts val="1540"/>
              </a:lnSpc>
              <a:spcBef>
                <a:spcPts val="375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функция</a:t>
            </a:r>
            <a:r>
              <a:rPr sz="1600" i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синтез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межклеточного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 хряща;</a:t>
            </a:r>
            <a:endParaRPr sz="1600" dirty="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1730"/>
              </a:lnSpc>
              <a:spcBef>
                <a:spcPts val="10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располагаются</a:t>
            </a:r>
            <a:r>
              <a:rPr sz="1600" i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внутреннем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слое</a:t>
            </a:r>
            <a:endParaRPr sz="1600" dirty="0">
              <a:latin typeface="Microsoft Sans Serif"/>
              <a:cs typeface="Microsoft Sans Serif"/>
            </a:endParaRPr>
          </a:p>
          <a:p>
            <a:pPr marL="756285" marR="480059">
              <a:lnSpc>
                <a:spcPct val="80100"/>
              </a:lnSpc>
              <a:spcBef>
                <a:spcPts val="190"/>
              </a:spcBef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надхрящницы</a:t>
            </a:r>
            <a:r>
              <a:rPr sz="1600" spc="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 в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толще</a:t>
            </a:r>
            <a:r>
              <a:rPr sz="1600" spc="-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межклеточного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полостях -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лакунах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хондробласты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превращаются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хондроциты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230504" indent="-342900">
              <a:lnSpc>
                <a:spcPct val="80000"/>
              </a:lnSpc>
              <a:spcBef>
                <a:spcPts val="4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хондроциты</a:t>
            </a:r>
            <a:r>
              <a:rPr sz="18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дифференцированные</a:t>
            </a:r>
            <a:r>
              <a:rPr sz="18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 хряща;</a:t>
            </a:r>
            <a:endParaRPr sz="1800" dirty="0">
              <a:latin typeface="Microsoft Sans Serif"/>
              <a:cs typeface="Microsoft Sans Serif"/>
            </a:endParaRPr>
          </a:p>
          <a:p>
            <a:pPr marL="756285" marR="516255" lvl="1" indent="-287020">
              <a:lnSpc>
                <a:spcPct val="80000"/>
              </a:lnSpc>
              <a:spcBef>
                <a:spcPts val="390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функция</a:t>
            </a:r>
            <a:r>
              <a:rPr sz="1600" i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синтез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межклеточного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хряща;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при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определенных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обстоятельствах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способны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вырабатывать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ферменты,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разрушающие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межклеточное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вещество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коллагеназу,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элластазу,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гиалуронидазу</a:t>
            </a:r>
            <a:endParaRPr sz="1600" dirty="0">
              <a:latin typeface="Microsoft Sans Serif"/>
              <a:cs typeface="Microsoft Sans Serif"/>
            </a:endParaRPr>
          </a:p>
          <a:p>
            <a:pPr marL="756285" marR="236220" lvl="1" indent="-287020">
              <a:lnSpc>
                <a:spcPts val="1540"/>
              </a:lnSpc>
              <a:spcBef>
                <a:spcPts val="370"/>
              </a:spcBef>
              <a:buChar char="–"/>
              <a:tabLst>
                <a:tab pos="756285" algn="l"/>
              </a:tabLst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р</a:t>
            </a: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асполагаются</a:t>
            </a:r>
            <a:r>
              <a:rPr sz="1600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толще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межклеточного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полостях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лакунах</a:t>
            </a:r>
            <a:r>
              <a:rPr sz="16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иногда</a:t>
            </a:r>
            <a:r>
              <a:rPr sz="1600" spc="-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одной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лакуне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имеется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несколько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хрящевых</a:t>
            </a:r>
            <a:r>
              <a:rPr sz="16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клеток,</a:t>
            </a:r>
            <a:endParaRPr sz="1600" dirty="0">
              <a:latin typeface="Microsoft Sans Serif"/>
              <a:cs typeface="Microsoft Sans Serif"/>
            </a:endParaRPr>
          </a:p>
          <a:p>
            <a:pPr marL="756285" marR="258445">
              <a:lnSpc>
                <a:spcPct val="80000"/>
              </a:lnSpc>
              <a:spcBef>
                <a:spcPts val="5"/>
              </a:spcBef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такие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группы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называются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изогенными группами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0351" y="1989201"/>
            <a:ext cx="2803525" cy="36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16586" cy="5492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Гиалиновая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хрящевая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14401"/>
            <a:ext cx="8016586" cy="52625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хрящевая ткань, называемая еще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стекловидной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ее прозрачностью и голубовато-белым цветом, является наиболее распространенной. Встречается в местах соединения ребер с грудиной, в гортани, воздухоносных путях, на суставных поверхностях костей.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Гиалиновая хрящевая ткань покрыта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надхрящницей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представляет собой анатомическое образование –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хрящ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надхрящнице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 наружный слой, состоящий из волокнистой соединительной ткани с кровеносными сосудами, и внутренний, содержащий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хондробласты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прехондробласты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надхрящницей в поверхностном слое располагаются молодые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хондроциты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веретенообразной формы, длинная ось которых направлена вдоль поверхности хряща.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компактно, образуя изогенные группы из 2-4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хондроцитов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гиалиновом хряще принято различать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 участки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межклеточного вещества. </a:t>
            </a:r>
          </a:p>
        </p:txBody>
      </p:sp>
    </p:spTree>
    <p:extLst>
      <p:ext uri="{BB962C8B-B14F-4D97-AF65-F5344CB8AC3E}">
        <p14:creationId xmlns:p14="http://schemas.microsoft.com/office/powerpoint/2010/main" val="242112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2105891"/>
            <a:ext cx="8640699" cy="39762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4292" y="124692"/>
            <a:ext cx="7329054" cy="1859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18745" indent="-114300">
              <a:lnSpc>
                <a:spcPct val="100000"/>
              </a:lnSpc>
              <a:spcBef>
                <a:spcPts val="100"/>
              </a:spcBef>
              <a:buSzPct val="95833"/>
              <a:buFont typeface="Microsoft Sans Serif"/>
              <a:buChar char="•"/>
              <a:tabLst>
                <a:tab pos="118745" algn="l"/>
              </a:tabLst>
            </a:pPr>
            <a:r>
              <a:rPr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гиалиновый</a:t>
            </a:r>
            <a:r>
              <a:rPr sz="2400" b="1" spc="-6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хрящ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трахея</a:t>
            </a:r>
            <a:r>
              <a:rPr sz="2400" spc="-2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бронхи,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суставные</a:t>
            </a:r>
            <a:r>
              <a:rPr sz="2400" spc="-14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гортань,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  <a:r>
              <a:rPr sz="2400" spc="-7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</a:t>
            </a:r>
            <a:r>
              <a:rPr sz="2400" spc="-6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6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грудиной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6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506691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985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Волокнистая хрящевая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" marR="73025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межпозвоночных дисках, в местах перехода сухожилий в гиалиновую ткань, где ограниченные движения сопровождаются сильными натяжениями.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" marR="73025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Межклеточное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вещество содержит параллельно направленные коллагеновые пучки, постепенно разрыхляющиеся и переходящие в гиалиновый хрящ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6040" marR="73025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хряще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полости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которые заключены хрящевые клетки, расположенные поодиночке или изогенными группами.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" marR="73025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Цитоплазма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клеток часто бывает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вакуолизированной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направлению от гиалинового хряща к сухожилию волокнистый хрящ все более становится похожим на сухожилие. На границе хряща и сухожилия между коллагеновыми пучками лежат столбиками сдавленные хрящевые клетки, которые переходят в сухожильные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6040" marR="73025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Коллагеновые волокна собраны в пучки и отличаются упорядоченным расположением.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3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2078182"/>
            <a:ext cx="8964613" cy="41425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7216" y="646301"/>
            <a:ext cx="6269219" cy="1244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волокнистый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хрящ</a:t>
            </a:r>
            <a:endParaRPr sz="2000" dirty="0">
              <a:latin typeface="Arial"/>
              <a:cs typeface="Arial"/>
            </a:endParaRPr>
          </a:p>
          <a:p>
            <a:pPr marL="996950" marR="5080" indent="-70485">
              <a:lnSpc>
                <a:spcPct val="100000"/>
              </a:lnSpc>
            </a:pP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места</a:t>
            </a:r>
            <a:r>
              <a:rPr sz="20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перехода</a:t>
            </a:r>
            <a:r>
              <a:rPr sz="20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сухожилий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связок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20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кость,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межпозвоночных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дисках,</a:t>
            </a:r>
            <a:endParaRPr sz="2000" dirty="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</a:pPr>
            <a:r>
              <a:rPr sz="20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полуподвижные</a:t>
            </a:r>
            <a:r>
              <a:rPr sz="20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сочленения,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симфиз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435698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304800"/>
            <a:ext cx="8035637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985">
              <a:spcBef>
                <a:spcPts val="5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Эластическая хрящевая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ткань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040" marR="72390"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Эластическая хрящевая ткань встречается в тех органах, где хрящевая основа подвергается изгибам (ушная раковина, хрящи гортани).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040" marR="72390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такая прозрачная, как гиалиновая, имеет желтоватый цвет. Снаружи покрыта надхрящницей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6040" marR="72390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Хрящевые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клетки (молодые и специализированные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хондроциты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располагаются в капсулах поодиночке или образуют изогенные группы.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040" marR="72390" indent="44958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Отличительная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черта: наличие в межклеточном веществе наряду с коллагеновыми волокнами эластических волокон, пронизывающих межклеточное вещество во всех направлениях. В слоях, прилежащих к надхрящнице, эластические волокна переходят в эластические волокна надхрящницы. Липидов, гликогена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хондроитинсульфатов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меньше, чем 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гиалиновом.</a:t>
            </a:r>
          </a:p>
        </p:txBody>
      </p:sp>
    </p:spTree>
    <p:extLst>
      <p:ext uri="{BB962C8B-B14F-4D97-AF65-F5344CB8AC3E}">
        <p14:creationId xmlns:p14="http://schemas.microsoft.com/office/powerpoint/2010/main" val="27353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68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сухожилий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62000"/>
            <a:ext cx="7886700" cy="5791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толстых, плотно лежащих, параллельных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 коллагеновых волокон.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пучками расположены фиброциты, небольшое количество фибробластов и аморфного межклеточного вещества. Тонкие пластинчатые отростки фиброцитов входят между пучками волокон и тесно соприкасаются с ними.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Фиброциты называются сухожильными клетками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Пучок 1 порядка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пучок коллагеновых волокон, отделенный от соседнего слоем фиброцитов.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Пучок 2 порядка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несколько пучков 1 порядка, разделенных от соседних тонким слоем рыхлой соединительной ткани 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эндотенонием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Пучки 3 порядка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разделены более толстыми прослойками рыхлой соединительной ткани – 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перитенонием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крупных сухожилиях могут быть и пучки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порядка.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перитенонии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эндотенонии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проходят кровеносные сосуды, нервы и нервные окончания, посылающие в ЦНС сигналы о натяжении сухожилия.</a:t>
            </a: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938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4" y="269816"/>
            <a:ext cx="8171171" cy="1870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996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эластический</a:t>
            </a:r>
            <a:r>
              <a:rPr sz="2800" b="1" spc="-19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33CC"/>
                </a:solidFill>
                <a:latin typeface="Arial"/>
                <a:cs typeface="Arial"/>
              </a:rPr>
              <a:t>хрящ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95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ушная</a:t>
            </a:r>
            <a:r>
              <a:rPr sz="2400" spc="-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раковина,</a:t>
            </a:r>
            <a:endParaRPr sz="2400" dirty="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</a:tabLst>
            </a:pPr>
            <a:r>
              <a:rPr sz="2400" spc="-25" dirty="0">
                <a:solidFill>
                  <a:srgbClr val="0033CC"/>
                </a:solidFill>
                <a:latin typeface="Microsoft Sans Serif"/>
                <a:cs typeface="Microsoft Sans Serif"/>
              </a:rPr>
              <a:t>рожковидные</a:t>
            </a:r>
            <a:r>
              <a:rPr sz="2400" spc="-3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и</a:t>
            </a:r>
            <a:r>
              <a:rPr sz="2400" spc="-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клиновидные</a:t>
            </a:r>
            <a:r>
              <a:rPr sz="2400" spc="-3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хрящи</a:t>
            </a:r>
            <a:r>
              <a:rPr sz="24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гортани,</a:t>
            </a:r>
            <a:endParaRPr sz="2400" dirty="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</a:tabLst>
            </a:pP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хрящи</a:t>
            </a:r>
            <a:r>
              <a:rPr sz="24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 носа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0201"/>
            <a:ext cx="9126987" cy="32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6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39495" cy="38301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Строение сухожилия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Сухожилие — SportWiki энциклопед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2" y="4008367"/>
            <a:ext cx="3118139" cy="24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20" y="786724"/>
            <a:ext cx="5133975" cy="3183064"/>
          </a:xfrm>
          <a:prstGeom prst="rect">
            <a:avLst/>
          </a:prstGeom>
        </p:spPr>
      </p:pic>
      <p:pic>
        <p:nvPicPr>
          <p:cNvPr id="3076" name="Picture 4" descr="Сухожилие — SportWiki энцикло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62432"/>
            <a:ext cx="2654877" cy="38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nsau.edu.ru/images/vetfac/images/ebooks/histology/histology/r4/ns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44" y="4119202"/>
            <a:ext cx="3520352" cy="25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0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Связки и сухожилия : чем отличаются, из чего состоят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481524"/>
            <a:ext cx="7010185" cy="51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1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Анатомия ахиллова сухожили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22159"/>
            <a:ext cx="8229600" cy="46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82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Выйная связка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плотная оформленная соединительная ткань, образованная пучками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эластиновых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волокон, не четко разделенных.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Выйная связка: где находится, функции (анатомия человека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94914" cy="5492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Фиброзные мембраны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14401"/>
            <a:ext cx="7794914" cy="52625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мембраны трудно растяжимы. Они образованы несколькими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коллагеновых волокон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слое направление волокон иное, чем в соседнем слое. Отдельные пучки волокон переходят из одного слоя в другой, соединяя 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коллагеновых волокон есть эластические.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фиброзным мембранам относятся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фасции, апоневрозы, сухожильные центры диафрагмы, капсулы некоторых органов, твердая мозговая оболочка, склера, надхрящница, надкостница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21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27424" cy="19347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Фиброзные мембраны: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фасции, апоневрозы, сухожильные центры диафрагмы, капсулы некоторых органов, твердая мозговая оболочка, склера,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надхрящница,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надкостница.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99855"/>
            <a:ext cx="8127423" cy="426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Фа́сция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повязка, полоса) — соединительнотканная оболочка, покрывающая органы, сосуды, нервы и образующая футляры для мышц у позвоночных 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и человека.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Апоневрозы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имеют блестящий, бело-серебристый вид. По гистологическому 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строению апоневрозы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сходны с сухожилиями, однако практически лишены кровеносных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Поверхностные, или подкожные, фасции располагаются под жировым подкожным слоем; у человека под кожей подошвы, ладони, волосистой части головы они преобразуются в апоневрозы.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938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1597</Words>
  <Application>Microsoft Office PowerPoint</Application>
  <PresentationFormat>Экран (4:3)</PresentationFormat>
  <Paragraphs>127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Презентация PowerPoint</vt:lpstr>
      <vt:lpstr>Плотные волокнистые соединительные     ткани </vt:lpstr>
      <vt:lpstr>Строение сухожилий</vt:lpstr>
      <vt:lpstr>Строение сухожилия</vt:lpstr>
      <vt:lpstr>Презентация PowerPoint</vt:lpstr>
      <vt:lpstr>Презентация PowerPoint</vt:lpstr>
      <vt:lpstr>Выйная связка - плотная оформленная соединительная ткань, образованная пучками эластиновых волокон, не четко разделенных. </vt:lpstr>
      <vt:lpstr> Фиброзные мембраны </vt:lpstr>
      <vt:lpstr> Фиброзные мембраны: фасции, апоневрозы, сухожильные центры диафрагмы, капсулы некоторых органов, твердая мозговая оболочка, склера, надхрящница, надкостница.</vt:lpstr>
      <vt:lpstr>Подошвенная фасция или апоневроз — самая длинная и мощная связка. Она соединяет пяточную кость и основания пальцев, поддерживает свод и обеспечивает гибкость стопы. </vt:lpstr>
      <vt:lpstr>Белая линия живота (апоневроз) — зона брюшного пресса между прямыми мышцами. Она проходит строго вертикально по оси тела человека от лобковой кости до солнечного сплетения. В норме ширина апоневроза может колебаться в пределах 3-7 см и при таких показателях не дает органам брюшной полости выступать за пределы брюшной стенки. Под влиянием некоторых факторов тонкие сухожильные соединения могут ослабевать и расходиться, вследствие чего развивается такая патология, как грыжа белой линии живота. </vt:lpstr>
      <vt:lpstr>Соединительные ткани со специальными свойствами</vt:lpstr>
      <vt:lpstr> Ретикулярная ткань </vt:lpstr>
      <vt:lpstr>Презентация PowerPoint</vt:lpstr>
      <vt:lpstr>Ретикулярная ткань: схема строения (слева) и микрофотография (окрашивание солями серебра)</vt:lpstr>
      <vt:lpstr>Презентация PowerPoint</vt:lpstr>
      <vt:lpstr> Жировая ткань. </vt:lpstr>
      <vt:lpstr>Презентация PowerPoint</vt:lpstr>
      <vt:lpstr>Бурая</vt:lpstr>
      <vt:lpstr>Слизистая ткань</vt:lpstr>
      <vt:lpstr>В ПУПОЧНОМ КАНАТИКЕ проходят 2 артерии и 1 вена. Основу его составляет слизистая соединительная ткань со специальными свойствами (вартонов студень). В этой ткани содержится большое кол-во гиалуроновой кислоты, обладающей гидрофильными свойствами. Снаружи пупочный канатик покрыт амниотической оболочкой.</vt:lpstr>
      <vt:lpstr>Скелетные ткани</vt:lpstr>
      <vt:lpstr>ХРЯЩЕВАЯ ТКАНЬ</vt:lpstr>
      <vt:lpstr>КЛЕТКИ</vt:lpstr>
      <vt:lpstr> Гиалиновая хрящевая ткань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2023-11-22T15:58:30Z</dcterms:created>
  <dcterms:modified xsi:type="dcterms:W3CDTF">2023-11-22T18:09:36Z</dcterms:modified>
</cp:coreProperties>
</file>